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58" r:id="rId7"/>
    <p:sldId id="259" r:id="rId8"/>
    <p:sldId id="260" r:id="rId9"/>
    <p:sldId id="266" r:id="rId10"/>
    <p:sldId id="269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800080"/>
    <a:srgbClr val="FFFFF3"/>
    <a:srgbClr val="007FCA"/>
    <a:srgbClr val="A42B00"/>
    <a:srgbClr val="EE3E00"/>
    <a:srgbClr val="FF61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7" autoAdjust="0"/>
    <p:restoredTop sz="94701" autoAdjust="0"/>
  </p:normalViewPr>
  <p:slideViewPr>
    <p:cSldViewPr snapToGrid="0" showGuides="1">
      <p:cViewPr varScale="1">
        <p:scale>
          <a:sx n="49" d="100"/>
          <a:sy n="49" d="100"/>
        </p:scale>
        <p:origin x="72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097377B-7A80-4695-9311-7480A96BA5C2}" type="datetime1">
              <a:rPr lang="ru-RU" smtClean="0"/>
              <a:pPr algn="r" rtl="0"/>
              <a:t>11.11.2020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6834459-7356-44BF-850D-8B30C4FB3B6B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AA1E4E1-DF6A-45D0-AB14-6A9A0B144578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0A3C37BE-C303-496D-B5CD-85F2937540F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522B8D-815E-429C-9EC2-505CEC215084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 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0E4BC3-C763-48AA-8280-ACE59646066A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D72474-459C-42C4-A0ED-A9AD89867D22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09.10.2016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 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08D2BC5-0E5D-4645-A815-DFCA1A04B5A6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 с рисун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Прямая соединительная линия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 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Прямоугольник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10" name="Рисунок 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Пояснительный текст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ru-RU" sz="1100" b="1" i="1" dirty="0">
                <a:latin typeface="Arial" pitchFamily="34" charset="0"/>
                <a:cs typeface="Arial" pitchFamily="34" charset="0"/>
              </a:rPr>
              <a:t>ПРИМЕЧАНИЕ</a:t>
            </a:r>
            <a:endParaRPr lang="ru-RU" sz="1200" b="1" i="1" dirty="0">
              <a:latin typeface="Arial" pitchFamily="34" charset="0"/>
              <a:cs typeface="Arial" pitchFamily="34" charset="0"/>
            </a:endParaRPr>
          </a:p>
          <a:p>
            <a:pPr rtl="0"/>
            <a:r>
              <a:rPr lang="ru-RU" sz="1200" i="1" dirty="0">
                <a:latin typeface="Arial" pitchFamily="34" charset="0"/>
                <a:cs typeface="Arial" pitchFamily="34" charset="0"/>
              </a:rPr>
              <a:t>Чтобы изменить изображение на этом слайде, выберите рисунок и удалите его. Затем нажмите значок "Рисунки" в заполнителе, чтобы вставить изображение.</a:t>
            </a:r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 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Прямая соединительная линия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Прямая соединительная линия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Прямоугольник 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grpSp>
          <p:nvGrpSpPr>
            <p:cNvPr id="11" name="Группа 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Прямая соединительная линия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Прямая соединительная линия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3049B1-F681-4AF5-B948-A3B940E9215A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071334-89C1-48F8-8089-E3D6AA3BB79C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DCDF3F-3D72-4F56-93A1-9DDD55AB6452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C11A32-C44A-4E32-8FFB-D057369B4F61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E5ECC2E-6DAB-4717-9C53-38589639C202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DC0002A-E6EF-4378-B5A3-22E20EA855B1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  <a:p>
            <a:pPr lvl="5" rtl="0"/>
            <a:r>
              <a:rPr lang="ru-RU" dirty="0"/>
              <a:t>Шестой уровень</a:t>
            </a:r>
          </a:p>
          <a:p>
            <a:pPr lvl="6" rtl="0"/>
            <a:r>
              <a:rPr lang="ru-RU" dirty="0"/>
              <a:t>Седьмой уровень</a:t>
            </a:r>
          </a:p>
          <a:p>
            <a:pPr lvl="7" rtl="0"/>
            <a:r>
              <a:rPr lang="ru-RU" dirty="0"/>
              <a:t>Восьмой уровень</a:t>
            </a:r>
          </a:p>
          <a:p>
            <a:pPr lvl="8" rtl="0"/>
            <a:r>
              <a:rPr lang="ru-RU" dirty="0"/>
              <a:t>Девятый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A42E0B6C-3F58-4527-A133-F91FB65EBC2F}" type="datetime1">
              <a:rPr lang="ru-RU" smtClean="0"/>
              <a:pPr/>
              <a:t>11.11.2020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Прямая соединительная линия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D:\Ярлыки\3D\Done\УГАТУ\Новая папка\power point\1\blue_bg.png">
            <a:extLst>
              <a:ext uri="{FF2B5EF4-FFF2-40B4-BE49-F238E27FC236}">
                <a16:creationId xmlns:a16="http://schemas.microsoft.com/office/drawing/2014/main" id="{DF82BED2-2336-42BB-BEA7-FCED096F7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" y="26295"/>
            <a:ext cx="12192000" cy="6841417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AA588B-D798-40CD-AED7-2A084B7CA51B}"/>
              </a:ext>
            </a:extLst>
          </p:cNvPr>
          <p:cNvSpPr txBox="1"/>
          <p:nvPr/>
        </p:nvSpPr>
        <p:spPr>
          <a:xfrm>
            <a:off x="828261" y="318053"/>
            <a:ext cx="10535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«САНКТ-ПЕТЕРБУРГСКИЙ ПОЛИТЕХНИЧЕСКИЙ УНИВЕРСИТЕТ ПЕТРА ВЕЛИКОГО»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E5A7DD-5DD4-4ED8-8140-D57BD9C91D1E}"/>
              </a:ext>
            </a:extLst>
          </p:cNvPr>
          <p:cNvSpPr txBox="1"/>
          <p:nvPr/>
        </p:nvSpPr>
        <p:spPr>
          <a:xfrm>
            <a:off x="828259" y="2500414"/>
            <a:ext cx="105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1EC7AC-BF59-47CF-A07F-16A93DF31C5D}"/>
              </a:ext>
            </a:extLst>
          </p:cNvPr>
          <p:cNvSpPr txBox="1"/>
          <p:nvPr/>
        </p:nvSpPr>
        <p:spPr>
          <a:xfrm>
            <a:off x="-4304971" y="4006954"/>
            <a:ext cx="109343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Бараев Дамир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менеджер проекта  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Колесников Илья —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геймдизайнер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Кулагин Кирилл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Савинецкий Станислав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frontend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Ильин Евгений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Василенко Максим — </a:t>
            </a:r>
            <a:r>
              <a:rPr lang="en-US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backend </a:t>
            </a:r>
            <a:r>
              <a:rPr lang="ru-RU" sz="2000" dirty="0">
                <a:solidFill>
                  <a:schemeClr val="bg1"/>
                </a:solidFill>
                <a:latin typeface="BwSurco-BoldItalic" panose="00000800000000000000" pitchFamily="50" charset="-52"/>
                <a:cs typeface="Times New Roman" panose="02020603050405020304" pitchFamily="18" charset="0"/>
              </a:rPr>
              <a:t>разработчик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325662-E7A3-46F2-AFF2-3A1302BF8B04}"/>
              </a:ext>
            </a:extLst>
          </p:cNvPr>
          <p:cNvSpPr txBox="1"/>
          <p:nvPr/>
        </p:nvSpPr>
        <p:spPr>
          <a:xfrm>
            <a:off x="4551458" y="3946463"/>
            <a:ext cx="87424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Заказчик:</a:t>
            </a:r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	</a:t>
            </a: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Беляев Михаил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4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Куратор:</a:t>
            </a:r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  <a:p>
            <a:pPr indent="4849813"/>
            <a:r>
              <a:rPr lang="ru-RU" sz="2000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Абдуллин Азат</a:t>
            </a:r>
          </a:p>
          <a:p>
            <a:pPr indent="4849813"/>
            <a:endParaRPr lang="ru-RU" sz="2000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C831771-2C58-40C6-B10B-E0D2FC800125}"/>
              </a:ext>
            </a:extLst>
          </p:cNvPr>
          <p:cNvSpPr/>
          <p:nvPr/>
        </p:nvSpPr>
        <p:spPr>
          <a:xfrm>
            <a:off x="1661160" y="2298239"/>
            <a:ext cx="8900160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Telegram</a:t>
            </a:r>
            <a:r>
              <a:rPr lang="ru-RU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-бот для </a:t>
            </a:r>
            <a:r>
              <a:rPr lang="en-US" sz="32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The Resistance: Avalon</a:t>
            </a:r>
            <a:endParaRPr lang="ru-RU" sz="3200" b="1" dirty="0">
              <a:solidFill>
                <a:schemeClr val="bg1"/>
              </a:solidFill>
              <a:latin typeface="BwSurco-Bold" panose="00000800000000000000" pitchFamily="50" charset="-52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E35B42C-04D7-4EA8-8202-B880562F2B87}"/>
              </a:ext>
            </a:extLst>
          </p:cNvPr>
          <p:cNvSpPr/>
          <p:nvPr/>
        </p:nvSpPr>
        <p:spPr>
          <a:xfrm>
            <a:off x="828259" y="3429000"/>
            <a:ext cx="3591341" cy="479272"/>
          </a:xfrm>
          <a:prstGeom prst="rect">
            <a:avLst/>
          </a:prstGeom>
          <a:solidFill>
            <a:srgbClr val="80008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wSurco-Bold" panose="00000800000000000000" pitchFamily="50" charset="-52"/>
                <a:cs typeface="Times New Roman" panose="02020603050405020304" pitchFamily="18" charset="0"/>
              </a:rPr>
              <a:t>Фиолетовая команда: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AA697AC4-A116-4E23-BF22-8CFF8585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2CD3E6D5-0437-4EF6-AB20-ACC109605FC1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wSurco-Bold" pitchFamily="50" charset="-52"/>
              </a:rPr>
              <a:t>2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D2A69B32-2D50-41CD-963C-C7595EFC1A21}"/>
              </a:ext>
            </a:extLst>
          </p:cNvPr>
          <p:cNvSpPr/>
          <p:nvPr/>
        </p:nvSpPr>
        <p:spPr>
          <a:xfrm>
            <a:off x="3168796" y="434462"/>
            <a:ext cx="5878874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Описание решаемой задачи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63D0097D-9BCF-406E-A060-E63B9A8EBAD0}"/>
              </a:ext>
            </a:extLst>
          </p:cNvPr>
          <p:cNvSpPr txBox="1">
            <a:spLocks/>
          </p:cNvSpPr>
          <p:nvPr/>
        </p:nvSpPr>
        <p:spPr>
          <a:xfrm>
            <a:off x="1111903" y="1196307"/>
            <a:ext cx="9992660" cy="17907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для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Telegram</a:t>
            </a:r>
            <a:r>
              <a:rPr lang="ru-RU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, запущенный на сервере, который является адаптацией настольной игры </a:t>
            </a:r>
            <a:r>
              <a:rPr lang="en-US" sz="2200" dirty="0">
                <a:solidFill>
                  <a:schemeClr val="tx2"/>
                </a:solidFill>
                <a:latin typeface="BwSurco-Bold" panose="00000800000000000000" pitchFamily="50" charset="-52"/>
              </a:rPr>
              <a:t>The Resistance: Avalon.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Языки программирования: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Python, Go</a:t>
            </a:r>
          </a:p>
          <a:p>
            <a:pPr marL="0" indent="0" algn="just">
              <a:buNone/>
            </a:pPr>
            <a:r>
              <a:rPr lang="ru-RU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Сервер: </a:t>
            </a:r>
            <a:r>
              <a:rPr lang="en-US" sz="1800" b="1" dirty="0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F73918A-AA46-46A1-A7F3-5754A3E76657}"/>
              </a:ext>
            </a:extLst>
          </p:cNvPr>
          <p:cNvSpPr txBox="1">
            <a:spLocks/>
          </p:cNvSpPr>
          <p:nvPr/>
        </p:nvSpPr>
        <p:spPr>
          <a:xfrm>
            <a:off x="1111903" y="3625775"/>
            <a:ext cx="9992660" cy="887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F846BD1-3120-425E-A8C4-C27B70686844}"/>
              </a:ext>
            </a:extLst>
          </p:cNvPr>
          <p:cNvSpPr/>
          <p:nvPr/>
        </p:nvSpPr>
        <p:spPr>
          <a:xfrm>
            <a:off x="3841238" y="2987040"/>
            <a:ext cx="453398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Статус проекта</a:t>
            </a:r>
          </a:p>
        </p:txBody>
      </p:sp>
      <p:graphicFrame>
        <p:nvGraphicFramePr>
          <p:cNvPr id="2" name="Таблица 3">
            <a:extLst>
              <a:ext uri="{FF2B5EF4-FFF2-40B4-BE49-F238E27FC236}">
                <a16:creationId xmlns:a16="http://schemas.microsoft.com/office/drawing/2014/main" id="{0DFF21CC-FB5C-4ADC-858A-B0F64AB67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518347"/>
              </p:ext>
            </p:extLst>
          </p:nvPr>
        </p:nvGraphicFramePr>
        <p:xfrm>
          <a:off x="1543006" y="3943840"/>
          <a:ext cx="9105985" cy="1949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9201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513490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59231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72217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Степень согласованности ТЗ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latin typeface="BwSurco-Bold" panose="00000800000000000000" pitchFamily="50" charset="-52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Число встреч с заказчиком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2">
            <a:extLst>
              <a:ext uri="{FF2B5EF4-FFF2-40B4-BE49-F238E27FC236}">
                <a16:creationId xmlns:a16="http://schemas.microsoft.com/office/drawing/2014/main" id="{814B6E58-54BE-4C67-8F1A-D2285F5547E5}"/>
              </a:ext>
            </a:extLst>
          </p:cNvPr>
          <p:cNvSpPr txBox="1">
            <a:spLocks/>
          </p:cNvSpPr>
          <p:nvPr/>
        </p:nvSpPr>
        <p:spPr>
          <a:xfrm>
            <a:off x="386063" y="1437775"/>
            <a:ext cx="4983480" cy="314946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Проведена встреча с заказчиком и куратором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Разработка структуры и формата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API</a:t>
            </a:r>
            <a:endParaRPr lang="ru-RU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Разработка основной серверной части и реализация методов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API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Создание дизайн-документа, в котором разложен ход игры и описаны задачи каждого персонажа.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Реализация игровой логики на стороне </a:t>
            </a:r>
            <a:r>
              <a:rPr lang="ru-RU" dirty="0" err="1">
                <a:solidFill>
                  <a:schemeClr val="tx2"/>
                </a:solidFill>
                <a:latin typeface="BwSurco-Bold" panose="00000800000000000000" pitchFamily="50" charset="-52"/>
              </a:rPr>
              <a:t>бэкэнда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, в частности голосований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A5E0778-2262-4C51-8E42-0FF7264D54FA}"/>
              </a:ext>
            </a:extLst>
          </p:cNvPr>
          <p:cNvSpPr/>
          <p:nvPr/>
        </p:nvSpPr>
        <p:spPr>
          <a:xfrm>
            <a:off x="3237295" y="433899"/>
            <a:ext cx="571740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Результаты за 2-ой спринт</a:t>
            </a:r>
          </a:p>
        </p:txBody>
      </p:sp>
      <p:pic>
        <p:nvPicPr>
          <p:cNvPr id="11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978058-A35F-4005-A699-43AA1752F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7BC8E-80A8-47E4-933A-42D35611C5DD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3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6473695-2E99-40A6-AE21-2B82672A75D7}"/>
              </a:ext>
            </a:extLst>
          </p:cNvPr>
          <p:cNvSpPr txBox="1">
            <a:spLocks/>
          </p:cNvSpPr>
          <p:nvPr/>
        </p:nvSpPr>
        <p:spPr>
          <a:xfrm>
            <a:off x="6196867" y="1442787"/>
            <a:ext cx="5745146" cy="40131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Увеличена степень согласованности ТЗ.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Сформировано и готово </a:t>
            </a:r>
            <a:r>
              <a:rPr lang="en-US" dirty="0">
                <a:solidFill>
                  <a:schemeClr val="tx2"/>
                </a:solidFill>
                <a:latin typeface="BwSurco-Bold" panose="00000800000000000000" pitchFamily="50" charset="-52"/>
              </a:rPr>
              <a:t>MVP</a:t>
            </a: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, но еще не показано заказчику.</a:t>
            </a:r>
          </a:p>
          <a:p>
            <a:pPr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  <a:latin typeface="BwSurco-Bold" panose="00000800000000000000" pitchFamily="50" charset="-52"/>
              </a:rPr>
              <a:t>Добавили возможность голосовать за команду и успех миссии, возможность переголосовывать, возможность завершить миссию и перейти к следующей. </a:t>
            </a:r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880502E-7345-456E-9771-4B4161D7DE7E}"/>
              </a:ext>
            </a:extLst>
          </p:cNvPr>
          <p:cNvSpPr/>
          <p:nvPr/>
        </p:nvSpPr>
        <p:spPr>
          <a:xfrm>
            <a:off x="2420478" y="396686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План работ до конца семестра</a:t>
            </a:r>
          </a:p>
        </p:txBody>
      </p:sp>
      <p:pic>
        <p:nvPicPr>
          <p:cNvPr id="9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F5B65A66-5F2F-4704-A590-2EBD34B0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57D0AF-555F-436C-B64C-9300423FD6FB}"/>
              </a:ext>
            </a:extLst>
          </p:cNvPr>
          <p:cNvSpPr/>
          <p:nvPr/>
        </p:nvSpPr>
        <p:spPr>
          <a:xfrm>
            <a:off x="11627503" y="6248370"/>
            <a:ext cx="314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4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47456-DF09-4DA4-AAC9-BE8732B2530C}"/>
              </a:ext>
            </a:extLst>
          </p:cNvPr>
          <p:cNvSpPr txBox="1"/>
          <p:nvPr/>
        </p:nvSpPr>
        <p:spPr>
          <a:xfrm>
            <a:off x="407242" y="1422516"/>
            <a:ext cx="6492240" cy="1425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Перенести все возможности из оригинальной игры (дополнительно: перенести героев)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Доработка котировок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8879C-F2CC-495E-9E0C-8E220779308C}"/>
              </a:ext>
            </a:extLst>
          </p:cNvPr>
          <p:cNvSpPr txBox="1"/>
          <p:nvPr/>
        </p:nvSpPr>
        <p:spPr>
          <a:xfrm>
            <a:off x="7365158" y="1422516"/>
            <a:ext cx="4419600" cy="964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>
                <a:solidFill>
                  <a:schemeClr val="tx2"/>
                </a:solidFill>
                <a:latin typeface="BwSurco-Bold" panose="00000800000000000000" pitchFamily="50" charset="-52"/>
              </a:rPr>
              <a:t>Тестирование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Финальный показ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6597BB9-D1E4-4924-A12B-1008FCAD2DDA}"/>
              </a:ext>
            </a:extLst>
          </p:cNvPr>
          <p:cNvSpPr/>
          <p:nvPr/>
        </p:nvSpPr>
        <p:spPr>
          <a:xfrm>
            <a:off x="2420477" y="3517942"/>
            <a:ext cx="7351043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План работ на 3-ий спринт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21A4FF-417E-468B-940A-E4DFF90EB842}"/>
              </a:ext>
            </a:extLst>
          </p:cNvPr>
          <p:cNvSpPr txBox="1"/>
          <p:nvPr/>
        </p:nvSpPr>
        <p:spPr>
          <a:xfrm>
            <a:off x="407242" y="4315306"/>
            <a:ext cx="5804372" cy="1887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Завершение разработки системы голосований на сервере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Доработка клиентской части под новые требования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2C3CC6-491E-4EA9-ABD9-9E978A10C640}"/>
              </a:ext>
            </a:extLst>
          </p:cNvPr>
          <p:cNvSpPr txBox="1"/>
          <p:nvPr/>
        </p:nvSpPr>
        <p:spPr>
          <a:xfrm>
            <a:off x="6770798" y="4312237"/>
            <a:ext cx="4856705" cy="1887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Небольшое исправление формата </a:t>
            </a:r>
            <a:r>
              <a:rPr lang="en-US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API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Связка </a:t>
            </a:r>
            <a:r>
              <a:rPr lang="en-US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frontend 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и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backend</a:t>
            </a: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 (бота с сервером)</a:t>
            </a:r>
          </a:p>
        </p:txBody>
      </p: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44F4BE98-D838-43CB-AD7C-56003631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38850"/>
            <a:ext cx="1087437" cy="819150"/>
          </a:xfrm>
          <a:prstGeom prst="rect">
            <a:avLst/>
          </a:prstGeom>
          <a:noFill/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675496D-8DA7-46CC-AC18-D05C52195F39}"/>
              </a:ext>
            </a:extLst>
          </p:cNvPr>
          <p:cNvSpPr/>
          <p:nvPr/>
        </p:nvSpPr>
        <p:spPr>
          <a:xfrm>
            <a:off x="11627503" y="6248370"/>
            <a:ext cx="335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5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43D1BC-8146-4035-BAB3-5AEFFC64C8FD}"/>
              </a:ext>
            </a:extLst>
          </p:cNvPr>
          <p:cNvSpPr/>
          <p:nvPr/>
        </p:nvSpPr>
        <p:spPr>
          <a:xfrm>
            <a:off x="1995099" y="591532"/>
            <a:ext cx="8201801" cy="1077218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Инфраструктура разработки: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 планы и что уже развернуто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BFE59-F73F-44A2-BF75-07C12D339F32}"/>
              </a:ext>
            </a:extLst>
          </p:cNvPr>
          <p:cNvSpPr txBox="1"/>
          <p:nvPr/>
        </p:nvSpPr>
        <p:spPr>
          <a:xfrm>
            <a:off x="864442" y="2180778"/>
            <a:ext cx="6492240" cy="2349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 первого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Репозиторий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Github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Проект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Heroku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Доска </a:t>
            </a:r>
            <a:r>
              <a:rPr lang="ru-RU" sz="2000" dirty="0" err="1">
                <a:solidFill>
                  <a:schemeClr val="tx2"/>
                </a:solidFill>
                <a:latin typeface="BwSurco-Bold" panose="00000800000000000000" pitchFamily="50" charset="-52"/>
              </a:rPr>
              <a:t>Trello</a:t>
            </a:r>
            <a:endParaRPr lang="ru-RU" sz="2000" dirty="0">
              <a:solidFill>
                <a:schemeClr val="tx2"/>
              </a:solidFill>
              <a:latin typeface="BwSurco-Bold" panose="00000800000000000000" pitchFamily="50" charset="-5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Бот зарегистрирован в Телеграм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59C34-5516-41E3-A35B-523ED4EE32CC}"/>
              </a:ext>
            </a:extLst>
          </p:cNvPr>
          <p:cNvSpPr txBox="1"/>
          <p:nvPr/>
        </p:nvSpPr>
        <p:spPr>
          <a:xfrm>
            <a:off x="5699760" y="2180778"/>
            <a:ext cx="6492240" cy="964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Со второго спринта: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  <a:latin typeface="BwSurco-Bold" panose="00000800000000000000" pitchFamily="50" charset="-52"/>
              </a:rPr>
              <a:t>Развернули серверную часть</a:t>
            </a:r>
          </a:p>
        </p:txBody>
      </p:sp>
    </p:spTree>
    <p:extLst>
      <p:ext uri="{BB962C8B-B14F-4D97-AF65-F5344CB8AC3E}">
        <p14:creationId xmlns:p14="http://schemas.microsoft.com/office/powerpoint/2010/main" val="422450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FAE2950-554B-4028-80AF-F4AEE030C5D0}"/>
              </a:ext>
            </a:extLst>
          </p:cNvPr>
          <p:cNvSpPr/>
          <p:nvPr/>
        </p:nvSpPr>
        <p:spPr>
          <a:xfrm>
            <a:off x="2065420" y="395288"/>
            <a:ext cx="8061159" cy="584775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BwSurco-Bold" pitchFamily="50" charset="-52"/>
              </a:rPr>
              <a:t>Оценки членов команды</a:t>
            </a:r>
          </a:p>
        </p:txBody>
      </p:sp>
      <p:pic>
        <p:nvPicPr>
          <p:cNvPr id="14" name="Picture 3" descr="D:\Ярлыки\3D\Done\УГАТУ\Новая папка\power point\4\wing.png">
            <a:extLst>
              <a:ext uri="{FF2B5EF4-FFF2-40B4-BE49-F238E27FC236}">
                <a16:creationId xmlns:a16="http://schemas.microsoft.com/office/drawing/2014/main" id="{EE8866F5-BC76-4575-B293-B98CFED1A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04563" y="6069300"/>
            <a:ext cx="1087437" cy="819150"/>
          </a:xfrm>
          <a:prstGeom prst="rect">
            <a:avLst/>
          </a:prstGeom>
          <a:noFill/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7708A1-6629-409A-9611-25421C89284D}"/>
              </a:ext>
            </a:extLst>
          </p:cNvPr>
          <p:cNvSpPr/>
          <p:nvPr/>
        </p:nvSpPr>
        <p:spPr>
          <a:xfrm>
            <a:off x="11627503" y="6248370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BwSurco-Bold" pitchFamily="50" charset="-52"/>
              </a:rPr>
              <a:t>6</a:t>
            </a:r>
            <a:endParaRPr lang="ru-RU" sz="900" dirty="0">
              <a:solidFill>
                <a:schemeClr val="bg1"/>
              </a:solidFill>
              <a:latin typeface="BwSurco-Bold" pitchFamily="50" charset="-52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0DE65FF8-74DF-41C6-87DB-B4A7E914F3C1}"/>
              </a:ext>
            </a:extLst>
          </p:cNvPr>
          <p:cNvSpPr txBox="1">
            <a:spLocks/>
          </p:cNvSpPr>
          <p:nvPr/>
        </p:nvSpPr>
        <p:spPr>
          <a:xfrm>
            <a:off x="649684" y="1115561"/>
            <a:ext cx="10892631" cy="4953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ru-RU" sz="2200" dirty="0">
              <a:solidFill>
                <a:schemeClr val="tx2"/>
              </a:solidFill>
              <a:latin typeface="BwSurco-Bold" panose="00000800000000000000" pitchFamily="50" charset="-52"/>
            </a:endParaRP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4CBE3B5F-4D55-4F5E-A737-AD118C26E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230850"/>
              </p:ext>
            </p:extLst>
          </p:nvPr>
        </p:nvGraphicFramePr>
        <p:xfrm>
          <a:off x="1543007" y="1318273"/>
          <a:ext cx="9105985" cy="454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197">
                  <a:extLst>
                    <a:ext uri="{9D8B030D-6E8A-4147-A177-3AD203B41FA5}">
                      <a16:colId xmlns:a16="http://schemas.microsoft.com/office/drawing/2014/main" val="655430679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209809258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2816167444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191282396"/>
                    </a:ext>
                  </a:extLst>
                </a:gridCol>
                <a:gridCol w="1821197">
                  <a:extLst>
                    <a:ext uri="{9D8B030D-6E8A-4147-A177-3AD203B41FA5}">
                      <a16:colId xmlns:a16="http://schemas.microsoft.com/office/drawing/2014/main" val="748982135"/>
                    </a:ext>
                  </a:extLst>
                </a:gridCol>
              </a:tblGrid>
              <a:tr h="649759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1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2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3 спринт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4 спринт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897216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Бараев </a:t>
                      </a:r>
                    </a:p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Дамир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42B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373531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Кулагин Кирилл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85234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 err="1">
                          <a:latin typeface="BwSurco-Bold" panose="00000800000000000000" pitchFamily="50" charset="-52"/>
                        </a:rPr>
                        <a:t>Савинецкий</a:t>
                      </a:r>
                      <a:r>
                        <a:rPr lang="ru-RU" dirty="0">
                          <a:latin typeface="BwSurco-Bold" panose="00000800000000000000" pitchFamily="50" charset="-52"/>
                        </a:rPr>
                        <a:t> Станислав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345513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Ильин Евгений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9180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Василенко Максим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8242"/>
                  </a:ext>
                </a:extLst>
              </a:tr>
              <a:tr h="649759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Колесников Илья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BwSurco-Bold" panose="00000800000000000000" pitchFamily="50" charset="-52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BwSurco-Bold" panose="00000800000000000000" pitchFamily="50" charset="-5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399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77CB053-5B18-44D6-BD2E-AE151548DB46}"/>
              </a:ext>
            </a:extLst>
          </p:cNvPr>
          <p:cNvSpPr txBox="1"/>
          <p:nvPr/>
        </p:nvSpPr>
        <p:spPr>
          <a:xfrm>
            <a:off x="2530136" y="1424570"/>
            <a:ext cx="825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Спринт</a:t>
            </a:r>
            <a:endParaRPr lang="ru-RU" sz="110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E3A7EA-03EE-4B4A-A163-00ADBA8F5688}"/>
              </a:ext>
            </a:extLst>
          </p:cNvPr>
          <p:cNvSpPr txBox="1"/>
          <p:nvPr/>
        </p:nvSpPr>
        <p:spPr>
          <a:xfrm>
            <a:off x="1479156" y="1470736"/>
            <a:ext cx="987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bg1"/>
                </a:solidFill>
                <a:latin typeface="BwSurco-Bold" panose="00000800000000000000" pitchFamily="50" charset="-52"/>
              </a:rPr>
              <a:t>Член команды</a:t>
            </a:r>
            <a:endParaRPr lang="ru-RU" sz="1050" dirty="0">
              <a:solidFill>
                <a:schemeClr val="bg1"/>
              </a:solidFill>
              <a:latin typeface="BwSurco-Bold" panose="000008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35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BDA6C37-45CA-4C0F-8C42-34B9687D3E7A}"/>
              </a:ext>
            </a:extLst>
          </p:cNvPr>
          <p:cNvSpPr/>
          <p:nvPr/>
        </p:nvSpPr>
        <p:spPr>
          <a:xfrm>
            <a:off x="2920694" y="3075057"/>
            <a:ext cx="6350611" cy="707886"/>
          </a:xfrm>
          <a:prstGeom prst="rect">
            <a:avLst/>
          </a:prstGeom>
          <a:solidFill>
            <a:srgbClr val="FF0000"/>
          </a:solidFill>
          <a:ln w="19050">
            <a:solidFill>
              <a:srgbClr val="00B0F0"/>
            </a:solidFill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BwSurco-Bold" pitchFamily="50" charset="-52"/>
              </a:rPr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11607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Научная литература 16 х 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62_TF03431380" id="{C5372053-071F-4A30-B713-CAC0FBBF8602}" vid="{47BF81C2-3D26-44B6-92D3-BB3940A76306}"/>
    </a:ext>
  </a:extLst>
</a:theme>
</file>

<file path=ppt/theme/theme2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4873beb7-5857-4685-be1f-d57550cc96cc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Учебная презентация, макет с лентами и полосками (широкоэкранный формат)</Template>
  <TotalTime>0</TotalTime>
  <Words>327</Words>
  <Application>Microsoft Office PowerPoint</Application>
  <PresentationFormat>Широкоэкранный</PresentationFormat>
  <Paragraphs>90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BwSurco-Bold</vt:lpstr>
      <vt:lpstr>BwSurco-BoldItalic</vt:lpstr>
      <vt:lpstr>Euphemia</vt:lpstr>
      <vt:lpstr>Plantagenet Cherokee</vt:lpstr>
      <vt:lpstr>Wingdings</vt:lpstr>
      <vt:lpstr>Научная литература 16 х 9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2020-06-24T20:22:59Z</dcterms:created>
  <dcterms:modified xsi:type="dcterms:W3CDTF">2020-11-12T10:13:28Z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